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56" r:id="rId3"/>
    <p:sldMasterId id="2147483769" r:id="rId4"/>
  </p:sldMasterIdLst>
  <p:notesMasterIdLst>
    <p:notesMasterId r:id="rId14"/>
  </p:notesMasterIdLst>
  <p:sldIdLst>
    <p:sldId id="256" r:id="rId5"/>
    <p:sldId id="289" r:id="rId6"/>
    <p:sldId id="313" r:id="rId7"/>
    <p:sldId id="316" r:id="rId8"/>
    <p:sldId id="317" r:id="rId9"/>
    <p:sldId id="318" r:id="rId10"/>
    <p:sldId id="319" r:id="rId11"/>
    <p:sldId id="282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81" d="100"/>
          <a:sy n="81" d="100"/>
        </p:scale>
        <p:origin x="-198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09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84783-4798-4E56-A153-8EC7D0DFB3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05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621F3-9DC6-4311-8744-92AD922BAD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92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C31FA-6C59-417C-8593-6AC004613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1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BB8C6-C47A-46F9-91D8-A915CE0705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84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0A439-5567-4C4A-9CF8-8B300AB7A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21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D56D5-0C1B-4AF9-BCED-82C7CBFFBC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9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3BFD3-DD0D-48FC-9695-EA2B93A3A6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5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DBFF8-7488-4E71-9424-65B8B3F4DD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73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B6A8F-AD60-4C62-9F58-792C4B1A4B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59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5A4AA-766B-46DC-B7A6-EAC8B2C6C7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39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E265-BC40-42DC-BDBF-A4977D1E9C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30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7EBB1-C596-4B56-92D9-7A645B3C39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21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83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33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90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37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1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45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82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82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29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45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FD771-B49F-4F95-B732-A852B316F45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2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8.jpg"/><Relationship Id="rId3" Type="http://schemas.microsoft.com/office/2007/relationships/media" Target="../media/media3.mp3"/><Relationship Id="rId21" Type="http://schemas.openxmlformats.org/officeDocument/2006/relationships/image" Target="../media/image2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image" Target="../media/image8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4.jpg"/><Relationship Id="rId12" Type="http://schemas.openxmlformats.org/officeDocument/2006/relationships/image" Target="../media/image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8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4.xml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8.jp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26" y="-171399"/>
            <a:ext cx="7477802" cy="136815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14" y="-64725"/>
            <a:ext cx="585816" cy="585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21" y="5382508"/>
            <a:ext cx="480835" cy="385490"/>
          </a:xfrm>
          <a:prstGeom prst="rect">
            <a:avLst/>
          </a:prstGeom>
        </p:spPr>
      </p:pic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0381" y="601735"/>
            <a:ext cx="609600" cy="609600"/>
          </a:xfrm>
          <a:prstGeom prst="rect">
            <a:avLst/>
          </a:prstGeom>
        </p:spPr>
      </p:pic>
      <p:pic>
        <p:nvPicPr>
          <p:cNvPr id="2" name="Picture 3" descr="C:\Users\Administrator\Desktop\HS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46" y="2276872"/>
            <a:ext cx="4608512" cy="9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10000" y="1052736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t-BR" sz="4000" b="1" u="sng" smtClean="0">
                <a:solidFill>
                  <a:srgbClr val="00B0F0"/>
                </a:solidFill>
              </a:rPr>
              <a:t>TIẾT  35</a:t>
            </a:r>
            <a:endParaRPr lang="en-US" sz="4000" u="sng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3688" y="2204864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200" b="1" smtClean="0">
                <a:solidFill>
                  <a:srgbClr val="00B0F0"/>
                </a:solidFill>
              </a:rPr>
              <a:t>KIỂM TRA ĐÁNH GIÁ CUỐI NĂM</a:t>
            </a:r>
            <a:endParaRPr lang="en-US" sz="3200">
              <a:solidFill>
                <a:srgbClr val="00B0F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55976" y="836712"/>
            <a:ext cx="46805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27562" y="868087"/>
            <a:ext cx="188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 FILE BÀI HÁT </a:t>
            </a:r>
          </a:p>
        </p:txBody>
      </p:sp>
      <p:pic>
        <p:nvPicPr>
          <p:cNvPr id="8" name="1DAN NHAC TROG VUON BEAT 1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794922" y="1222866"/>
            <a:ext cx="609600" cy="609600"/>
          </a:xfrm>
          <a:prstGeom prst="rect">
            <a:avLst/>
          </a:prstGeom>
        </p:spPr>
      </p:pic>
      <p:pic>
        <p:nvPicPr>
          <p:cNvPr id="9" name="2CON CHIM CHICH CHOE beat 1L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02502" y="2411074"/>
            <a:ext cx="609600" cy="609600"/>
          </a:xfrm>
          <a:prstGeom prst="rect">
            <a:avLst/>
          </a:prstGeom>
        </p:spPr>
      </p:pic>
      <p:pic>
        <p:nvPicPr>
          <p:cNvPr id="10" name="3 HS L2 CHAM NGOAN beat - 1 LA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802502" y="4152156"/>
            <a:ext cx="609600" cy="609600"/>
          </a:xfrm>
          <a:prstGeom prst="rect">
            <a:avLst/>
          </a:prstGeom>
        </p:spPr>
      </p:pic>
      <p:pic>
        <p:nvPicPr>
          <p:cNvPr id="11" name="4CHU CHI NHO DEATHUOG -1LA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904509" y="5589240"/>
            <a:ext cx="609600" cy="609600"/>
          </a:xfrm>
          <a:prstGeom prst="rect">
            <a:avLst/>
          </a:prstGeom>
        </p:spPr>
      </p:pic>
      <p:pic>
        <p:nvPicPr>
          <p:cNvPr id="12" name="5HOA LA MUA XUAN -1 LA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89168" y="1287604"/>
            <a:ext cx="609600" cy="609600"/>
          </a:xfrm>
          <a:prstGeom prst="rect">
            <a:avLst/>
          </a:prstGeom>
        </p:spPr>
      </p:pic>
      <p:pic>
        <p:nvPicPr>
          <p:cNvPr id="13" name="6ME OI CO BIET BEAT -1LAN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89168" y="2411074"/>
            <a:ext cx="609600" cy="609600"/>
          </a:xfrm>
          <a:prstGeom prst="rect">
            <a:avLst/>
          </a:prstGeom>
        </p:spPr>
      </p:pic>
      <p:pic>
        <p:nvPicPr>
          <p:cNvPr id="14" name="7TRAG TRAI VV BEAT -1 LAN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09625" y="4128282"/>
            <a:ext cx="609600" cy="609600"/>
          </a:xfrm>
          <a:prstGeom prst="rect">
            <a:avLst/>
          </a:prstGeom>
        </p:spPr>
      </p:pic>
      <p:pic>
        <p:nvPicPr>
          <p:cNvPr id="15" name="8NGAY HE V -1 LAN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61459" y="558924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13818"/>
            <a:ext cx="240418" cy="1927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776882"/>
            <a:ext cx="3096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prstClr val="black"/>
                </a:solidFill>
                <a:ea typeface="Arial"/>
                <a:cs typeface="Arial"/>
              </a:rPr>
              <a:t>1. Hát và tập biểu diễn trước lớp bài hát em thích trong các bài đã học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0728" y="2967735"/>
            <a:ext cx="30152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/>
            <a:r>
              <a:rPr lang="en-US" sz="28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Kiểm tra cá nhân HS biểu diễn hát các hình thức thức sau: múa, vận động minh hoạ bài hát mà em yêu thích nhất, thuộc nhất.</a:t>
            </a:r>
            <a:endParaRPr lang="en-US" sz="2800">
              <a:solidFill>
                <a:prstClr val="black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40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7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6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4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60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5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18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2420888"/>
            <a:ext cx="5980110" cy="2060777"/>
          </a:xfrm>
          <a:prstGeom prst="rect">
            <a:avLst/>
          </a:prstGeom>
        </p:spPr>
      </p:pic>
      <p:pic>
        <p:nvPicPr>
          <p:cNvPr id="8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6881" y="559801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8868" y="1885770"/>
            <a:ext cx="5718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>
                <a:latin typeface="Times New Roman"/>
                <a:ea typeface="Times New Roman"/>
                <a:cs typeface="Arial"/>
              </a:rPr>
              <a:t>– Đọc theo kí hiệu bàn tay bài đọc nhạc số 3.</a:t>
            </a:r>
            <a:endParaRPr lang="en-US" sz="2400">
              <a:ea typeface="Calibri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6882" y="764704"/>
            <a:ext cx="6284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165100" algn="l"/>
                <a:tab pos="228600" algn="l"/>
              </a:tabLst>
            </a:pPr>
            <a:r>
              <a:rPr lang="en-US" b="1" smtClean="0">
                <a:latin typeface="Arial"/>
                <a:ea typeface="Arial"/>
                <a:cs typeface="Arial"/>
              </a:rPr>
              <a:t>2.Lựa </a:t>
            </a:r>
            <a:r>
              <a:rPr lang="en-US" b="1">
                <a:latin typeface="Arial"/>
                <a:ea typeface="Arial"/>
                <a:cs typeface="Arial"/>
              </a:rPr>
              <a:t>chọn một trong hai bài đọc nhạc và thực hiện theo các yêu cầu sau</a:t>
            </a:r>
            <a:r>
              <a:rPr lang="en-US" b="1" smtClean="0">
                <a:latin typeface="Arial"/>
                <a:ea typeface="Arial"/>
                <a:cs typeface="Arial"/>
              </a:rPr>
              <a:t>: </a:t>
            </a:r>
            <a:r>
              <a:rPr lang="en-US" i="1" smtClean="0">
                <a:latin typeface="Arial"/>
                <a:ea typeface="Arial"/>
                <a:cs typeface="Arial"/>
              </a:rPr>
              <a:t>Kiểm tra cá nhân, nhóm..cho chọn bài đọc nhạc nào?</a:t>
            </a:r>
            <a:endParaRPr lang="en-US" sz="1200" i="1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971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22" y="4869160"/>
            <a:ext cx="4481953" cy="1872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50" y="1556792"/>
            <a:ext cx="6233202" cy="817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38" y="3000966"/>
            <a:ext cx="6817924" cy="770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29" y="2448655"/>
            <a:ext cx="393193" cy="484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48655"/>
            <a:ext cx="365761" cy="522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2484375"/>
            <a:ext cx="576064" cy="504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54" y="2516333"/>
            <a:ext cx="393193" cy="484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465699"/>
            <a:ext cx="365761" cy="522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43" y="2457993"/>
            <a:ext cx="576064" cy="504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36" y="3868937"/>
            <a:ext cx="393193" cy="4846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485" y="3816706"/>
            <a:ext cx="365761" cy="5227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54" y="3816706"/>
            <a:ext cx="576064" cy="504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3868937"/>
            <a:ext cx="393193" cy="484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62" y="3868937"/>
            <a:ext cx="365761" cy="5227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908644"/>
            <a:ext cx="576064" cy="5040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7150" y="636037"/>
            <a:ext cx="5504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Đọc kết hợp vận động cơ thể theo ý thích bài đọc nhạc số 4.</a:t>
            </a:r>
            <a:endParaRPr lang="en-US" sz="2800">
              <a:solidFill>
                <a:prstClr val="black"/>
              </a:solidFill>
              <a:ea typeface="Calibri"/>
              <a:cs typeface="Arial"/>
            </a:endParaRPr>
          </a:p>
        </p:txBody>
      </p:sp>
      <p:pic>
        <p:nvPicPr>
          <p:cNvPr id="8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622" y="5811188"/>
            <a:ext cx="6096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27562" y="836712"/>
            <a:ext cx="3308933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7562" y="868087"/>
            <a:ext cx="188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 FILE BÀI HÁT </a:t>
            </a:r>
          </a:p>
        </p:txBody>
      </p:sp>
      <p:pic>
        <p:nvPicPr>
          <p:cNvPr id="8" name="1DAN NHAC TROG VUON BEAT 1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513301" y="1298157"/>
            <a:ext cx="609600" cy="609600"/>
          </a:xfrm>
          <a:prstGeom prst="rect">
            <a:avLst/>
          </a:prstGeom>
        </p:spPr>
      </p:pic>
      <p:pic>
        <p:nvPicPr>
          <p:cNvPr id="9" name="2CON CHIM CHICH CHOE beat 1L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493263" y="2437683"/>
            <a:ext cx="609600" cy="609600"/>
          </a:xfrm>
          <a:prstGeom prst="rect">
            <a:avLst/>
          </a:prstGeom>
        </p:spPr>
      </p:pic>
      <p:pic>
        <p:nvPicPr>
          <p:cNvPr id="10" name="3 HS L2 CHAM NGOAN beat - 1 LA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564200" y="4210190"/>
            <a:ext cx="609600" cy="609600"/>
          </a:xfrm>
          <a:prstGeom prst="rect">
            <a:avLst/>
          </a:prstGeom>
        </p:spPr>
      </p:pic>
      <p:pic>
        <p:nvPicPr>
          <p:cNvPr id="11" name="4CHU CHI NHO DEATHUOG -1LA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642900" y="5525825"/>
            <a:ext cx="609600" cy="609600"/>
          </a:xfrm>
          <a:prstGeom prst="rect">
            <a:avLst/>
          </a:prstGeom>
        </p:spPr>
      </p:pic>
      <p:pic>
        <p:nvPicPr>
          <p:cNvPr id="12" name="5HOA LA MUA XUAN -1 LA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89168" y="1287604"/>
            <a:ext cx="609600" cy="609600"/>
          </a:xfrm>
          <a:prstGeom prst="rect">
            <a:avLst/>
          </a:prstGeom>
        </p:spPr>
      </p:pic>
      <p:pic>
        <p:nvPicPr>
          <p:cNvPr id="13" name="6ME OI CO BIET BEAT -1LAN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89168" y="2411074"/>
            <a:ext cx="609600" cy="609600"/>
          </a:xfrm>
          <a:prstGeom prst="rect">
            <a:avLst/>
          </a:prstGeom>
        </p:spPr>
      </p:pic>
      <p:pic>
        <p:nvPicPr>
          <p:cNvPr id="14" name="7TRAG TRAI VV BEAT -1 LAN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252320" y="4128282"/>
            <a:ext cx="609600" cy="609600"/>
          </a:xfrm>
          <a:prstGeom prst="rect">
            <a:avLst/>
          </a:prstGeom>
        </p:spPr>
      </p:pic>
      <p:pic>
        <p:nvPicPr>
          <p:cNvPr id="15" name="8NGAY HE V -1 LAN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61459" y="558924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13818"/>
            <a:ext cx="240418" cy="1927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7722" y="-1500"/>
            <a:ext cx="7344816" cy="712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2000"/>
              </a:lnSpc>
              <a:buFont typeface="Arial"/>
              <a:buChar char=""/>
              <a:tabLst>
                <a:tab pos="163830" algn="l"/>
                <a:tab pos="228600" algn="l"/>
              </a:tabLst>
            </a:pPr>
            <a:r>
              <a:rPr lang="en-US" b="1" smtClean="0">
                <a:solidFill>
                  <a:schemeClr val="bg1"/>
                </a:solidFill>
                <a:ea typeface="Arial"/>
                <a:cs typeface="Arial"/>
              </a:rPr>
              <a:t>3. Em </a:t>
            </a:r>
            <a:r>
              <a:rPr lang="en-US" b="1">
                <a:solidFill>
                  <a:schemeClr val="bg1"/>
                </a:solidFill>
                <a:ea typeface="Arial"/>
                <a:cs typeface="Arial"/>
              </a:rPr>
              <a:t>cùng nhóm (tổ) chọn và tập biểu diễn một bài hát kết hợp vận động theo nhịp hoặc gõ đệm bằng nhạc cụ đã học</a:t>
            </a:r>
            <a:endParaRPr lang="en-US" sz="1100">
              <a:solidFill>
                <a:schemeClr val="bg1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3152" y="714901"/>
            <a:ext cx="4216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– GV chia nhóm (mỗi nhóm 5 – 6 bạn)  mỗi nhóm 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sẽ  lên 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biểu diễn 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cụ 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thể 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như sau:</a:t>
            </a:r>
            <a:endParaRPr lang="en-US" sz="1100">
              <a:solidFill>
                <a:srgbClr val="0000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3152" y="1384478"/>
            <a:ext cx="3928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1: </a:t>
            </a:r>
            <a:r>
              <a:rPr lang="en-US" smtClean="0"/>
              <a:t>Dàn nhạc trong vườn-Hát vỗ tay phách mạnh nhẹ theo nhịp ¾</a:t>
            </a:r>
          </a:p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63152" y="2097344"/>
            <a:ext cx="406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2:</a:t>
            </a:r>
            <a:r>
              <a:rPr lang="en-US" smtClean="0"/>
              <a:t> Con chim chích chòe-Hát gõ đệm theo phách bằng song loan</a:t>
            </a:r>
          </a:p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87356" y="2900303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3:</a:t>
            </a:r>
            <a:r>
              <a:rPr lang="en-US" smtClean="0"/>
              <a:t> Em là HS lớp 2-Hát vận động phụ họa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5672" y="3399961"/>
            <a:ext cx="4740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u="sng" smtClean="0">
                <a:solidFill>
                  <a:srgbClr val="FF0000"/>
                </a:solidFill>
              </a:rPr>
              <a:t>Bài 4:</a:t>
            </a:r>
            <a:r>
              <a:rPr lang="en-US" smtClean="0"/>
              <a:t> Chú chim nhỏ sễ thương-Hát vỗ tay cùng bạn bên cạnh(gv hd lại)</a:t>
            </a:r>
          </a:p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56093" y="4109916"/>
            <a:ext cx="5074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5</a:t>
            </a:r>
            <a:r>
              <a:rPr lang="en-US" smtClean="0"/>
              <a:t>: Hoa lá màu xuân-Hát vận động phụ họa</a:t>
            </a:r>
          </a:p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5954" y="4523203"/>
            <a:ext cx="4787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  </a:t>
            </a:r>
            <a:r>
              <a:rPr lang="en-US" u="sng" smtClean="0">
                <a:solidFill>
                  <a:srgbClr val="FF0000"/>
                </a:solidFill>
              </a:rPr>
              <a:t>Bài 6: </a:t>
            </a:r>
            <a:r>
              <a:rPr lang="en-US" smtClean="0"/>
              <a:t>Mẹ ơi có biết-Hát nối tiếp đồng ca</a:t>
            </a:r>
          </a:p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60762" y="5064160"/>
            <a:ext cx="456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7: </a:t>
            </a:r>
            <a:r>
              <a:rPr lang="en-US" smtClean="0"/>
              <a:t>Trang trại vui vẻ-Hát gõ đệm theo phách bằng nhạc cụ Temporin</a:t>
            </a:r>
          </a:p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85672" y="5942883"/>
            <a:ext cx="4046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8:</a:t>
            </a:r>
            <a:r>
              <a:rPr lang="en-US" smtClean="0"/>
              <a:t> Ngày hè vui-Hát gõ đệm theo phách bằng nhạc cụ Trai-en-go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7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6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4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60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5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18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929914"/>
            <a:ext cx="64087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>
                <a:solidFill>
                  <a:srgbClr val="FC330E"/>
                </a:solidFill>
                <a:latin typeface="Arial"/>
                <a:ea typeface="Arial"/>
              </a:rPr>
              <a:t>II. Đánh giá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>
                <a:solidFill>
                  <a:srgbClr val="000000"/>
                </a:solidFill>
                <a:latin typeface="Times New Roman"/>
                <a:ea typeface="Arial"/>
              </a:rPr>
              <a:t>- Đánh giá nhận xét </a:t>
            </a:r>
            <a:r>
              <a:rPr lang="en-US" sz="2000" smtClean="0">
                <a:solidFill>
                  <a:srgbClr val="000000"/>
                </a:solidFill>
                <a:latin typeface="Times New Roman"/>
                <a:ea typeface="Arial"/>
              </a:rPr>
              <a:t>chung, đọc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Arial"/>
              </a:rPr>
              <a:t>3 mức đánh </a:t>
            </a:r>
            <a:r>
              <a:rPr lang="en-US" sz="2000" smtClean="0">
                <a:solidFill>
                  <a:srgbClr val="000000"/>
                </a:solidFill>
                <a:latin typeface="Times New Roman"/>
                <a:ea typeface="Arial"/>
              </a:rPr>
              <a:t>giá cho HS rõ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Mức 1: Chưa hoàn thành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HS chưa nhớ và chưa  gọi tên bài hát, tên nốt nhạc, tên nhạc cụ được học.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>
              <a:tabLst>
                <a:tab pos="1489710" algn="l"/>
              </a:tabLst>
            </a:pPr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Thực hiện được </a:t>
            </a:r>
            <a:r>
              <a:rPr lang="en-US" sz="20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ở mức </a:t>
            </a:r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độ vẫn cần sự hướng dẫn của GV.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Mức 2: Hoàn thành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HS thể hiện được bài hát, đọc bài đọc nhạc, gõ đệm hình tiết tấu đã học với nhạc cụ ở mức độ đơn giản.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+Tham gia vào các hoạt động tập thể nhưng còn chưa tự tin.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Mức 3: Hoàn thành tốt HS vận dụng được kiến thức đã học vào thực tế.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>
              <a:tabLst>
                <a:tab pos="308610" algn="l"/>
              </a:tabLst>
            </a:pPr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Biết biểu diễn bài hát, đọc bài đọc nhạc, gõ đệm với nhạc cụ theo hình thức phù hợp.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>
              <a:tabLst>
                <a:tab pos="359410" algn="l"/>
              </a:tabLst>
            </a:pPr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Biết thể hiện cảm xúc khi hát, gõ đệm và vận động phụ họa theo nhịp điệu.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>
              <a:tabLst>
                <a:tab pos="359410" algn="l"/>
              </a:tabLst>
            </a:pPr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Biết chia sẻ ý kiến cá nhân với bạn/ nhóm. Tự tin, tích cực tham gia vào các hoạt động tâp thể.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4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65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61" y="2852935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529</Words>
  <Application>Microsoft Office PowerPoint</Application>
  <PresentationFormat>On-screen Show (4:3)</PresentationFormat>
  <Paragraphs>39</Paragraphs>
  <Slides>9</Slides>
  <Notes>5</Notes>
  <HiddenSlides>0</HiddenSlides>
  <MMClips>19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Office Theme</vt:lpstr>
      <vt:lpstr>5_Office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NHAC</cp:lastModifiedBy>
  <cp:revision>157</cp:revision>
  <dcterms:created xsi:type="dcterms:W3CDTF">2021-06-20T03:25:41Z</dcterms:created>
  <dcterms:modified xsi:type="dcterms:W3CDTF">2022-10-31T05:18:09Z</dcterms:modified>
</cp:coreProperties>
</file>